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5" r:id="rId2"/>
    <p:sldId id="285" r:id="rId3"/>
    <p:sldId id="485" r:id="rId4"/>
    <p:sldId id="457" r:id="rId5"/>
    <p:sldId id="458" r:id="rId6"/>
    <p:sldId id="459" r:id="rId7"/>
    <p:sldId id="460" r:id="rId8"/>
    <p:sldId id="461" r:id="rId9"/>
    <p:sldId id="486" r:id="rId10"/>
    <p:sldId id="487" r:id="rId11"/>
    <p:sldId id="488" r:id="rId12"/>
    <p:sldId id="489" r:id="rId13"/>
    <p:sldId id="490" r:id="rId14"/>
    <p:sldId id="492" r:id="rId15"/>
    <p:sldId id="491" r:id="rId16"/>
    <p:sldId id="493" r:id="rId17"/>
    <p:sldId id="494" r:id="rId18"/>
    <p:sldId id="495" r:id="rId19"/>
    <p:sldId id="496" r:id="rId20"/>
    <p:sldId id="497" r:id="rId21"/>
    <p:sldId id="499" r:id="rId22"/>
    <p:sldId id="500" r:id="rId23"/>
    <p:sldId id="498" r:id="rId24"/>
    <p:sldId id="456" r:id="rId25"/>
    <p:sldId id="455" r:id="rId26"/>
    <p:sldId id="465" r:id="rId27"/>
    <p:sldId id="462" r:id="rId28"/>
    <p:sldId id="463" r:id="rId29"/>
    <p:sldId id="464" r:id="rId30"/>
    <p:sldId id="468" r:id="rId31"/>
    <p:sldId id="469" r:id="rId32"/>
    <p:sldId id="467" r:id="rId33"/>
    <p:sldId id="471" r:id="rId34"/>
    <p:sldId id="466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70" r:id="rId44"/>
    <p:sldId id="480" r:id="rId45"/>
    <p:sldId id="481" r:id="rId46"/>
    <p:sldId id="482" r:id="rId47"/>
    <p:sldId id="315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500"/>
    <a:srgbClr val="F9A818"/>
    <a:srgbClr val="569EC6"/>
    <a:srgbClr val="B83500"/>
    <a:srgbClr val="98A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7" autoAdjust="0"/>
    <p:restoredTop sz="95210"/>
  </p:normalViewPr>
  <p:slideViewPr>
    <p:cSldViewPr>
      <p:cViewPr>
        <p:scale>
          <a:sx n="138" d="100"/>
          <a:sy n="138" d="100"/>
        </p:scale>
        <p:origin x="376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4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65B2C-9E41-9C41-96D9-98891D68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220"/>
            <a:ext cx="9144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006BA-76E0-604D-8D1A-5E829092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9700"/>
            <a:ext cx="8661400" cy="486410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E59CD94-0C17-5640-84D9-0450653613E3}"/>
              </a:ext>
            </a:extLst>
          </p:cNvPr>
          <p:cNvSpPr/>
          <p:nvPr/>
        </p:nvSpPr>
        <p:spPr>
          <a:xfrm>
            <a:off x="3347864" y="699542"/>
            <a:ext cx="1080120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19A56-4BEE-8448-A732-C01851D41FCD}"/>
              </a:ext>
            </a:extLst>
          </p:cNvPr>
          <p:cNvSpPr txBox="1"/>
          <p:nvPr/>
        </p:nvSpPr>
        <p:spPr>
          <a:xfrm>
            <a:off x="4572000" y="802908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>
                <a:solidFill>
                  <a:srgbClr val="FFC000"/>
                </a:solidFill>
              </a:rPr>
              <a:t>index</a:t>
            </a:r>
            <a:r>
              <a:rPr lang="zh-Hans" altLang="en-US" b="1" dirty="0">
                <a:solidFill>
                  <a:srgbClr val="FFC000"/>
                </a:solidFill>
              </a:rPr>
              <a:t> </a:t>
            </a:r>
            <a:r>
              <a:rPr lang="en-US" altLang="zh-Hans" b="1" dirty="0">
                <a:solidFill>
                  <a:srgbClr val="FFC000"/>
                </a:solidFill>
              </a:rPr>
              <a:t>saves</a:t>
            </a:r>
            <a:r>
              <a:rPr lang="zh-Hans" altLang="en-US" b="1" dirty="0">
                <a:solidFill>
                  <a:srgbClr val="FFC000"/>
                </a:solidFill>
              </a:rPr>
              <a:t> </a:t>
            </a:r>
            <a:r>
              <a:rPr lang="en-US" altLang="zh-Hans" b="1" dirty="0">
                <a:solidFill>
                  <a:srgbClr val="FFC000"/>
                </a:solidFill>
              </a:rPr>
              <a:t>space</a:t>
            </a:r>
            <a:r>
              <a:rPr lang="zh-Hans" altLang="en-US" b="1" dirty="0">
                <a:solidFill>
                  <a:srgbClr val="FFC000"/>
                </a:solidFill>
              </a:rPr>
              <a:t> </a:t>
            </a:r>
            <a:r>
              <a:rPr lang="en-US" altLang="zh-Hans" b="1" dirty="0">
                <a:solidFill>
                  <a:srgbClr val="FFC000"/>
                </a:solidFill>
              </a:rPr>
              <a:t>than</a:t>
            </a:r>
            <a:r>
              <a:rPr lang="zh-Hans" altLang="en-US" b="1" dirty="0">
                <a:solidFill>
                  <a:srgbClr val="FFC000"/>
                </a:solidFill>
              </a:rPr>
              <a:t> </a:t>
            </a:r>
            <a:r>
              <a:rPr lang="en-US" altLang="zh-Hans" b="1" dirty="0">
                <a:solidFill>
                  <a:srgbClr val="FFC000"/>
                </a:solidFill>
              </a:rPr>
              <a:t>pointer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0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C0BAD-0007-BF42-8A84-A25BCBD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68"/>
            <a:ext cx="9144000" cy="34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0165B2-F850-A343-B1B1-E9C6A4C89276}"/>
              </a:ext>
            </a:extLst>
          </p:cNvPr>
          <p:cNvSpPr/>
          <p:nvPr/>
        </p:nvSpPr>
        <p:spPr>
          <a:xfrm>
            <a:off x="1043608" y="4227934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["a", "banana", "app", "</a:t>
            </a:r>
            <a:r>
              <a:rPr lang="en-US" dirty="0" err="1"/>
              <a:t>appl</a:t>
            </a:r>
            <a:r>
              <a:rPr lang="en-US" dirty="0"/>
              <a:t>", "</a:t>
            </a:r>
            <a:r>
              <a:rPr lang="en-US" dirty="0" err="1"/>
              <a:t>ap</a:t>
            </a:r>
            <a:r>
              <a:rPr lang="en-US" dirty="0"/>
              <a:t>", "apply", "apple"]</a:t>
            </a:r>
          </a:p>
          <a:p>
            <a:r>
              <a:rPr lang="en-US" altLang="zh-Hans" dirty="0"/>
              <a:t>[</a:t>
            </a:r>
            <a:r>
              <a:rPr lang="zh-Hans" altLang="en-US" dirty="0"/>
              <a:t>  </a:t>
            </a:r>
            <a:r>
              <a:rPr lang="en-US" altLang="zh-Hans" dirty="0"/>
              <a:t>0,</a:t>
            </a:r>
            <a:r>
              <a:rPr lang="zh-Hans" altLang="en-US" dirty="0"/>
              <a:t>         </a:t>
            </a:r>
            <a:r>
              <a:rPr lang="en-US" altLang="zh-Hans" dirty="0"/>
              <a:t>1,</a:t>
            </a:r>
            <a:r>
              <a:rPr lang="zh-Hans" altLang="en-US" dirty="0"/>
              <a:t>           </a:t>
            </a:r>
            <a:r>
              <a:rPr lang="en-US" altLang="zh-Hans" dirty="0"/>
              <a:t>2,</a:t>
            </a:r>
            <a:r>
              <a:rPr lang="zh-Hans" altLang="en-US" dirty="0"/>
              <a:t>       </a:t>
            </a:r>
            <a:r>
              <a:rPr lang="en-US" altLang="zh-Hans" dirty="0"/>
              <a:t>3,</a:t>
            </a:r>
            <a:r>
              <a:rPr lang="zh-Hans" altLang="en-US" dirty="0"/>
              <a:t>       </a:t>
            </a:r>
            <a:r>
              <a:rPr lang="en-US" altLang="zh-Hans" dirty="0"/>
              <a:t>4,</a:t>
            </a:r>
            <a:r>
              <a:rPr lang="zh-Hans" altLang="en-US" dirty="0"/>
              <a:t>       </a:t>
            </a:r>
            <a:r>
              <a:rPr lang="en-US" altLang="zh-Hans" dirty="0"/>
              <a:t>5,</a:t>
            </a:r>
            <a:r>
              <a:rPr lang="zh-Hans" altLang="en-US" dirty="0"/>
              <a:t>           </a:t>
            </a:r>
            <a:r>
              <a:rPr lang="en-US" altLang="zh-Hans" dirty="0"/>
              <a:t>6</a:t>
            </a:r>
            <a:r>
              <a:rPr lang="zh-Hans" altLang="en-US" dirty="0"/>
              <a:t>    </a:t>
            </a:r>
            <a:r>
              <a:rPr lang="en-US" altLang="zh-Hans" dirty="0"/>
              <a:t>]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1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A7398-A6E2-D749-B548-0D83FB18B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616"/>
            <a:ext cx="9144000" cy="34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8B8680-B31A-0B41-9F34-24CD2CBD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169"/>
            <a:ext cx="9144000" cy="33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5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467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root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(a,</a:t>
            </a:r>
            <a:r>
              <a:rPr lang="zh-Hans" altLang="en-US" dirty="0"/>
              <a:t> </a:t>
            </a:r>
            <a:r>
              <a:rPr lang="en-US" altLang="zh-Hans" dirty="0"/>
              <a:t>0),</a:t>
            </a:r>
            <a:r>
              <a:rPr lang="zh-Hans" altLang="en-US" dirty="0"/>
              <a:t> </a:t>
            </a:r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64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4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(a,</a:t>
            </a:r>
            <a:r>
              <a:rPr lang="zh-Hans" altLang="en-US" dirty="0"/>
              <a:t> </a:t>
            </a:r>
            <a:r>
              <a:rPr lang="en-US" altLang="zh-Hans" dirty="0"/>
              <a:t>0)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  <a:p>
            <a:r>
              <a:rPr lang="en-US" altLang="zh-Hans" dirty="0"/>
              <a:t>(p,</a:t>
            </a:r>
            <a:r>
              <a:rPr lang="zh-Hans" altLang="en-US" dirty="0"/>
              <a:t> </a:t>
            </a:r>
            <a:r>
              <a:rPr lang="en-US" altLang="zh-Hans" dirty="0"/>
              <a:t>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1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4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(p,</a:t>
            </a:r>
            <a:r>
              <a:rPr lang="zh-Hans" altLang="en-US" dirty="0"/>
              <a:t> </a:t>
            </a:r>
            <a:r>
              <a:rPr lang="en-US" altLang="zh-Hans" dirty="0"/>
              <a:t>4)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  <a:p>
            <a:r>
              <a:rPr lang="en-US" altLang="zh-Hans" dirty="0"/>
              <a:t>(p,</a:t>
            </a:r>
            <a:r>
              <a:rPr lang="zh-Hans" altLang="en-US" dirty="0"/>
              <a:t> </a:t>
            </a:r>
            <a:r>
              <a:rPr lang="en-US" altLang="zh-Hans" dirty="0"/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5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4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(p,</a:t>
            </a:r>
            <a:r>
              <a:rPr lang="zh-Hans" altLang="en-US" dirty="0"/>
              <a:t> </a:t>
            </a:r>
            <a:r>
              <a:rPr lang="en-US" altLang="zh-Hans" dirty="0"/>
              <a:t>2)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  <a:p>
            <a:r>
              <a:rPr lang="en-US" altLang="zh-Hans" dirty="0"/>
              <a:t>(l,</a:t>
            </a:r>
            <a:r>
              <a:rPr lang="zh-Hans" altLang="en-US" dirty="0"/>
              <a:t> </a:t>
            </a:r>
            <a:r>
              <a:rPr lang="en-US" altLang="zh-Hans" dirty="0"/>
              <a:t>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0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他会拉你进群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01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(l, 3)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  <a:p>
            <a:r>
              <a:rPr lang="en-US" altLang="zh-Hans" dirty="0"/>
              <a:t>(y,</a:t>
            </a:r>
            <a:r>
              <a:rPr lang="zh-Hans" altLang="en-US" dirty="0"/>
              <a:t> </a:t>
            </a:r>
            <a:r>
              <a:rPr lang="en-US" altLang="zh-Hans" dirty="0"/>
              <a:t>5),</a:t>
            </a:r>
            <a:r>
              <a:rPr lang="zh-Hans" altLang="en-US" dirty="0"/>
              <a:t> </a:t>
            </a:r>
            <a:r>
              <a:rPr lang="en-US" altLang="zh-Hans" dirty="0"/>
              <a:t>(e,</a:t>
            </a:r>
            <a:r>
              <a:rPr lang="zh-Hans" altLang="en-US" dirty="0"/>
              <a:t> </a:t>
            </a:r>
            <a:r>
              <a:rPr lang="en-US" altLang="zh-Hans" dirty="0"/>
              <a:t>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2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01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(y, 5)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  <a:p>
            <a:r>
              <a:rPr lang="en-US" altLang="zh-Hans" dirty="0"/>
              <a:t>(e,</a:t>
            </a:r>
            <a:r>
              <a:rPr lang="zh-Hans" altLang="en-US" dirty="0"/>
              <a:t> </a:t>
            </a:r>
            <a:r>
              <a:rPr lang="en-US" altLang="zh-Hans" dirty="0"/>
              <a:t>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4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36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(e, 6)</a:t>
            </a:r>
          </a:p>
          <a:p>
            <a:endParaRPr lang="en-US" altLang="zh-Hans" dirty="0"/>
          </a:p>
          <a:p>
            <a:r>
              <a:rPr lang="en-US" altLang="zh-Hans" dirty="0"/>
              <a:t>Stack</a:t>
            </a:r>
          </a:p>
          <a:p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</p:txBody>
      </p:sp>
    </p:spTree>
    <p:extLst>
      <p:ext uri="{BB962C8B-B14F-4D97-AF65-F5344CB8AC3E}">
        <p14:creationId xmlns:p14="http://schemas.microsoft.com/office/powerpoint/2010/main" val="1801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B040826-CEF7-3E41-9455-7E902402125F}"/>
              </a:ext>
            </a:extLst>
          </p:cNvPr>
          <p:cNvSpPr/>
          <p:nvPr/>
        </p:nvSpPr>
        <p:spPr>
          <a:xfrm>
            <a:off x="4067944" y="123478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3B1A79-5465-6245-9C47-64E88751D591}"/>
              </a:ext>
            </a:extLst>
          </p:cNvPr>
          <p:cNvSpPr/>
          <p:nvPr/>
        </p:nvSpPr>
        <p:spPr>
          <a:xfrm>
            <a:off x="3128368" y="729369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90BEC-B80C-8B49-866B-3A428BBB836B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3407518" y="369329"/>
            <a:ext cx="702607" cy="4022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C5D5F2-C25B-4B46-B4A5-3FA0992333BE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4313795" y="369329"/>
            <a:ext cx="834269" cy="504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B4F957A-EB27-3A47-A9C7-0F05DAEB86B7}"/>
              </a:ext>
            </a:extLst>
          </p:cNvPr>
          <p:cNvSpPr/>
          <p:nvPr/>
        </p:nvSpPr>
        <p:spPr>
          <a:xfrm>
            <a:off x="5139362" y="771550"/>
            <a:ext cx="30039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b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264952-9ADE-D24E-B644-355854C884D9}"/>
              </a:ext>
            </a:extLst>
          </p:cNvPr>
          <p:cNvSpPr/>
          <p:nvPr/>
        </p:nvSpPr>
        <p:spPr>
          <a:xfrm>
            <a:off x="2680505" y="127560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E21EF6-3E8A-AF40-AAEB-819F8851A160}"/>
              </a:ext>
            </a:extLst>
          </p:cNvPr>
          <p:cNvSpPr/>
          <p:nvPr/>
        </p:nvSpPr>
        <p:spPr>
          <a:xfrm>
            <a:off x="2380108" y="188767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C8DAD2-0178-594F-BDEF-237F8F412D2E}"/>
              </a:ext>
            </a:extLst>
          </p:cNvPr>
          <p:cNvSpPr/>
          <p:nvPr/>
        </p:nvSpPr>
        <p:spPr>
          <a:xfrm>
            <a:off x="1967347" y="264375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l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9EC5E-F918-CB4E-96E9-687741BF7426}"/>
              </a:ext>
            </a:extLst>
          </p:cNvPr>
          <p:cNvSpPr/>
          <p:nvPr/>
        </p:nvSpPr>
        <p:spPr>
          <a:xfrm>
            <a:off x="1403648" y="3291830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y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8C95FB-0D25-2046-A2AC-E796E5BA6A71}"/>
              </a:ext>
            </a:extLst>
          </p:cNvPr>
          <p:cNvSpPr/>
          <p:nvPr/>
        </p:nvSpPr>
        <p:spPr>
          <a:xfrm>
            <a:off x="2380107" y="3280986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e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365657-48B6-4341-8EEB-A265826E37D7}"/>
              </a:ext>
            </a:extLst>
          </p:cNvPr>
          <p:cNvCxnSpPr>
            <a:cxnSpLocks/>
            <a:stCxn id="4" idx="3"/>
            <a:endCxn id="21" idx="7"/>
          </p:cNvCxnSpPr>
          <p:nvPr/>
        </p:nvCxnSpPr>
        <p:spPr>
          <a:xfrm flipH="1">
            <a:off x="2936910" y="975220"/>
            <a:ext cx="235450" cy="3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76296F-B18B-2846-B42C-B33EB1F221DE}"/>
              </a:ext>
            </a:extLst>
          </p:cNvPr>
          <p:cNvCxnSpPr>
            <a:cxnSpLocks/>
            <a:endCxn id="22" idx="7"/>
          </p:cNvCxnSpPr>
          <p:nvPr/>
        </p:nvCxnSpPr>
        <p:spPr>
          <a:xfrm flipH="1">
            <a:off x="2636513" y="1542977"/>
            <a:ext cx="129242" cy="386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974C8D-AE0E-D94F-9EAE-B3849387627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150020" y="2133525"/>
            <a:ext cx="274080" cy="499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EEE534-8C9E-8045-A5EF-75C70FE23DD4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1666721" y="2889609"/>
            <a:ext cx="344618" cy="41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39F18F-CCBF-544B-8695-C3C1E123D9F1}"/>
              </a:ext>
            </a:extLst>
          </p:cNvPr>
          <p:cNvCxnSpPr>
            <a:cxnSpLocks/>
            <a:stCxn id="23" idx="5"/>
            <a:endCxn id="25" idx="0"/>
          </p:cNvCxnSpPr>
          <p:nvPr/>
        </p:nvCxnSpPr>
        <p:spPr>
          <a:xfrm>
            <a:off x="2223752" y="2889609"/>
            <a:ext cx="306554" cy="391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F131A011-8A0D-0F45-AA7B-A0C95D0B9CB2}"/>
              </a:ext>
            </a:extLst>
          </p:cNvPr>
          <p:cNvSpPr/>
          <p:nvPr/>
        </p:nvSpPr>
        <p:spPr>
          <a:xfrm>
            <a:off x="5439759" y="1317787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65C29E7-5EEA-C742-8F14-0B5CEB93AE06}"/>
              </a:ext>
            </a:extLst>
          </p:cNvPr>
          <p:cNvSpPr/>
          <p:nvPr/>
        </p:nvSpPr>
        <p:spPr>
          <a:xfrm>
            <a:off x="5868144" y="1929855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6E222-A757-9546-9D19-98D3EC87BC49}"/>
              </a:ext>
            </a:extLst>
          </p:cNvPr>
          <p:cNvSpPr/>
          <p:nvPr/>
        </p:nvSpPr>
        <p:spPr>
          <a:xfrm>
            <a:off x="6168541" y="2589534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056B35-7829-A041-B1B2-2856BB60D2B3}"/>
              </a:ext>
            </a:extLst>
          </p:cNvPr>
          <p:cNvSpPr/>
          <p:nvPr/>
        </p:nvSpPr>
        <p:spPr>
          <a:xfrm>
            <a:off x="6524609" y="3264718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6882DC-ED95-3A46-8B9D-B8C8DFBD1D06}"/>
              </a:ext>
            </a:extLst>
          </p:cNvPr>
          <p:cNvSpPr/>
          <p:nvPr/>
        </p:nvSpPr>
        <p:spPr>
          <a:xfrm>
            <a:off x="6825006" y="3939902"/>
            <a:ext cx="300397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a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9534C3-D197-3145-AE8F-25E7CA506367}"/>
              </a:ext>
            </a:extLst>
          </p:cNvPr>
          <p:cNvCxnSpPr>
            <a:cxnSpLocks/>
            <a:stCxn id="20" idx="5"/>
            <a:endCxn id="38" idx="0"/>
          </p:cNvCxnSpPr>
          <p:nvPr/>
        </p:nvCxnSpPr>
        <p:spPr>
          <a:xfrm>
            <a:off x="5395767" y="1017401"/>
            <a:ext cx="194191" cy="300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E8BFB6-7C94-A545-BC40-F3B1B7972F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687052" y="1586223"/>
            <a:ext cx="225084" cy="3858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1A7A6E-660F-9D47-BF7F-7747A1F8BEA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6071445" y="2193179"/>
            <a:ext cx="247295" cy="396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D7DB-828D-474C-8C95-F151A8046FC2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400721" y="2877566"/>
            <a:ext cx="167880" cy="429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AE766C7-B765-9F4F-867C-106306A51E79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6727910" y="3552750"/>
            <a:ext cx="247295" cy="387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5CCE77-7433-6E49-A28C-9681E4C273B3}"/>
              </a:ext>
            </a:extLst>
          </p:cNvPr>
          <p:cNvSpPr txBox="1"/>
          <p:nvPr/>
        </p:nvSpPr>
        <p:spPr>
          <a:xfrm>
            <a:off x="3463770" y="7823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CAE342-A2D4-C14B-B21D-384C60F02755}"/>
              </a:ext>
            </a:extLst>
          </p:cNvPr>
          <p:cNvSpPr txBox="1"/>
          <p:nvPr/>
        </p:nvSpPr>
        <p:spPr>
          <a:xfrm>
            <a:off x="2991628" y="13291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FEAC04-B335-604C-8775-8D5A09EF7284}"/>
              </a:ext>
            </a:extLst>
          </p:cNvPr>
          <p:cNvSpPr txBox="1"/>
          <p:nvPr/>
        </p:nvSpPr>
        <p:spPr>
          <a:xfrm>
            <a:off x="2729891" y="19767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9F6038-0D02-6D45-AABC-597D44EA4A9D}"/>
              </a:ext>
            </a:extLst>
          </p:cNvPr>
          <p:cNvSpPr txBox="1"/>
          <p:nvPr/>
        </p:nvSpPr>
        <p:spPr>
          <a:xfrm>
            <a:off x="2338287" y="2603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C0949C-B8F7-444A-A1ED-27FBA1E6A1B7}"/>
              </a:ext>
            </a:extLst>
          </p:cNvPr>
          <p:cNvSpPr txBox="1"/>
          <p:nvPr/>
        </p:nvSpPr>
        <p:spPr>
          <a:xfrm>
            <a:off x="1353815" y="3596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84372CD-4672-8947-A0DE-3C290B3DF1E4}"/>
              </a:ext>
            </a:extLst>
          </p:cNvPr>
          <p:cNvSpPr txBox="1"/>
          <p:nvPr/>
        </p:nvSpPr>
        <p:spPr>
          <a:xfrm>
            <a:off x="2388228" y="35816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918FF5-E45F-3F41-8940-EC879912B312}"/>
              </a:ext>
            </a:extLst>
          </p:cNvPr>
          <p:cNvSpPr txBox="1"/>
          <p:nvPr/>
        </p:nvSpPr>
        <p:spPr>
          <a:xfrm>
            <a:off x="5544002" y="7669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33720E-56E3-3A4B-8326-75C578D89509}"/>
              </a:ext>
            </a:extLst>
          </p:cNvPr>
          <p:cNvSpPr txBox="1"/>
          <p:nvPr/>
        </p:nvSpPr>
        <p:spPr>
          <a:xfrm>
            <a:off x="5772302" y="12630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DA5F2-25D8-1947-9357-68537DF1F61D}"/>
              </a:ext>
            </a:extLst>
          </p:cNvPr>
          <p:cNvSpPr txBox="1"/>
          <p:nvPr/>
        </p:nvSpPr>
        <p:spPr>
          <a:xfrm>
            <a:off x="6168541" y="19298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FAD94E-534F-014E-8070-42B4FA8A002A}"/>
              </a:ext>
            </a:extLst>
          </p:cNvPr>
          <p:cNvSpPr txBox="1"/>
          <p:nvPr/>
        </p:nvSpPr>
        <p:spPr>
          <a:xfrm>
            <a:off x="6468938" y="256554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AAA0D6-C425-D143-9698-E55F8E2B76BD}"/>
              </a:ext>
            </a:extLst>
          </p:cNvPr>
          <p:cNvSpPr txBox="1"/>
          <p:nvPr/>
        </p:nvSpPr>
        <p:spPr>
          <a:xfrm>
            <a:off x="6820532" y="32301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7AE5C0-8AEF-2D40-A04F-274ED873CB46}"/>
              </a:ext>
            </a:extLst>
          </p:cNvPr>
          <p:cNvSpPr txBox="1"/>
          <p:nvPr/>
        </p:nvSpPr>
        <p:spPr>
          <a:xfrm>
            <a:off x="6820532" y="4258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37CBC1-E0F3-094E-A71B-E6062E93D1FD}"/>
              </a:ext>
            </a:extLst>
          </p:cNvPr>
          <p:cNvSpPr txBox="1"/>
          <p:nvPr/>
        </p:nvSpPr>
        <p:spPr>
          <a:xfrm>
            <a:off x="4380701" y="6173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-1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4172-66AA-074D-8BDF-A54C3AB389B5}"/>
              </a:ext>
            </a:extLst>
          </p:cNvPr>
          <p:cNvSpPr txBox="1"/>
          <p:nvPr/>
        </p:nvSpPr>
        <p:spPr>
          <a:xfrm>
            <a:off x="6215315" y="12347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 (b,</a:t>
            </a:r>
            <a:r>
              <a:rPr lang="zh-Hans" altLang="en-US" dirty="0"/>
              <a:t> </a:t>
            </a:r>
            <a:r>
              <a:rPr lang="en-US" altLang="zh-Hans" dirty="0"/>
              <a:t>-1)</a:t>
            </a:r>
          </a:p>
        </p:txBody>
      </p:sp>
    </p:spTree>
    <p:extLst>
      <p:ext uri="{BB962C8B-B14F-4D97-AF65-F5344CB8AC3E}">
        <p14:creationId xmlns:p14="http://schemas.microsoft.com/office/powerpoint/2010/main" val="3919528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B2AC2-01AE-A04A-A7C7-F1DE9FEE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11510"/>
            <a:ext cx="4269661" cy="4299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B8DB9E-9957-8A48-90E4-E2E88C2CFB4C}"/>
              </a:ext>
            </a:extLst>
          </p:cNvPr>
          <p:cNvSpPr/>
          <p:nvPr/>
        </p:nvSpPr>
        <p:spPr>
          <a:xfrm>
            <a:off x="395536" y="3788122"/>
            <a:ext cx="65882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Facebook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经典难题</a:t>
            </a:r>
          </a:p>
        </p:txBody>
      </p:sp>
    </p:spTree>
    <p:extLst>
      <p:ext uri="{BB962C8B-B14F-4D97-AF65-F5344CB8AC3E}">
        <p14:creationId xmlns:p14="http://schemas.microsoft.com/office/powerpoint/2010/main" val="983557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BE465-760A-E742-8238-66B30A9C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14" y="0"/>
            <a:ext cx="72041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F6F49-7AF1-D440-9E9E-C32FCEF6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758"/>
            <a:ext cx="7822484" cy="5209022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B38534FC-C9D6-3E46-9479-86BDA53ADB96}"/>
              </a:ext>
            </a:extLst>
          </p:cNvPr>
          <p:cNvSpPr/>
          <p:nvPr/>
        </p:nvSpPr>
        <p:spPr>
          <a:xfrm>
            <a:off x="7884368" y="699542"/>
            <a:ext cx="792088" cy="28803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A37976-8024-DA44-A592-BC860A0B0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08485"/>
              </p:ext>
            </p:extLst>
          </p:nvPr>
        </p:nvGraphicFramePr>
        <p:xfrm>
          <a:off x="2483768" y="1707654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083241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51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Hash 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` (no existence)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6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0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022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4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A37976-8024-DA44-A592-BC860A0B0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22750"/>
              </p:ext>
            </p:extLst>
          </p:nvPr>
        </p:nvGraphicFramePr>
        <p:xfrm>
          <a:off x="1547664" y="170765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928237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3241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51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PrefixChar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SuffixChar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`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6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0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444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A37976-8024-DA44-A592-BC860A0B0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76216"/>
              </p:ext>
            </p:extLst>
          </p:nvPr>
        </p:nvGraphicFramePr>
        <p:xfrm>
          <a:off x="1547664" y="141962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928237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3241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51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PrefixChar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SuffixChar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6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altLang="zh-Hans" dirty="0"/>
                        <a:t>8 (27 + 1)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0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 (27 + 2)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 (27 + 25)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 (27 + 26)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44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EDD5-4D30-9041-919E-4687827C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83518"/>
            <a:ext cx="6019800" cy="414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B23CDF-ADA7-C24B-803F-4869841E3E7B}"/>
              </a:ext>
            </a:extLst>
          </p:cNvPr>
          <p:cNvSpPr/>
          <p:nvPr/>
        </p:nvSpPr>
        <p:spPr>
          <a:xfrm>
            <a:off x="6372200" y="339502"/>
            <a:ext cx="1838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Mock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70D9C-6BBC-6741-A362-AFFDB74EED46}"/>
              </a:ext>
            </a:extLst>
          </p:cNvPr>
          <p:cNvSpPr txBox="1"/>
          <p:nvPr/>
        </p:nvSpPr>
        <p:spPr>
          <a:xfrm>
            <a:off x="2267744" y="4654399"/>
            <a:ext cx="460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注意如何在 </a:t>
            </a:r>
            <a:r>
              <a:rPr lang="en-US" altLang="zh-Hans" dirty="0" err="1"/>
              <a:t>collabedit</a:t>
            </a:r>
            <a:r>
              <a:rPr lang="zh-Hans" altLang="en-US" dirty="0"/>
              <a:t> 上画 </a:t>
            </a:r>
            <a:r>
              <a:rPr lang="en-US" altLang="zh-Hans" dirty="0" err="1"/>
              <a:t>Trie</a:t>
            </a:r>
            <a:r>
              <a:rPr lang="zh-Hans" altLang="en-US" dirty="0"/>
              <a:t> 和表达 </a:t>
            </a:r>
            <a:r>
              <a:rPr lang="en-US" altLang="zh-Hans" dirty="0" err="1"/>
              <a:t>Trie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71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A37976-8024-DA44-A592-BC860A0B0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15231"/>
              </p:ext>
            </p:extLst>
          </p:nvPr>
        </p:nvGraphicFramePr>
        <p:xfrm>
          <a:off x="1547664" y="141962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928237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3241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51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PrefixChar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SuffixChar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54 (2 * 27)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6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  <a:r>
                        <a:rPr lang="en-US" altLang="zh-Hans" dirty="0"/>
                        <a:t> (2 * 27 + 1)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0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 (2 * 27 + 2)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 (2 * 27 + 25)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 (2 * 27 + 26)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260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A37976-8024-DA44-A592-BC860A0B0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01679"/>
              </p:ext>
            </p:extLst>
          </p:nvPr>
        </p:nvGraphicFramePr>
        <p:xfrm>
          <a:off x="1547664" y="1419622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928237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3241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651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PrefixChar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 err="1"/>
                        <a:t>SuffixChar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1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4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702 (26 * 27)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`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6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703</a:t>
                      </a:r>
                      <a:r>
                        <a:rPr lang="en-US" altLang="zh-Hans" dirty="0"/>
                        <a:t> (26 * 27 + 1)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01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704 (26 * 27 + 2)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24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727 (26 * 27 + 25)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5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728 (26 * 27 + 26)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17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860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E06BC0-D3ED-F748-BDC7-0CC353581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58395"/>
              </p:ext>
            </p:extLst>
          </p:nvPr>
        </p:nvGraphicFramePr>
        <p:xfrm>
          <a:off x="827584" y="1707654"/>
          <a:ext cx="7406456" cy="2829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807">
                  <a:extLst>
                    <a:ext uri="{9D8B030D-6E8A-4147-A177-3AD203B41FA5}">
                      <a16:colId xmlns:a16="http://schemas.microsoft.com/office/drawing/2014/main" val="4225586291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488317288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633315426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3912255350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1665388787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3214970897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2624293282"/>
                    </a:ext>
                  </a:extLst>
                </a:gridCol>
                <a:gridCol w="925807">
                  <a:extLst>
                    <a:ext uri="{9D8B030D-6E8A-4147-A177-3AD203B41FA5}">
                      <a16:colId xmlns:a16="http://schemas.microsoft.com/office/drawing/2014/main" val="3718312982"/>
                    </a:ext>
                  </a:extLst>
                </a:gridCol>
              </a:tblGrid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``: 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a`: 27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b`: 54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c`: 81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d`: 108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x`: 648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y`: 675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z`: 702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8824581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`a: 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aa: 28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ba: 55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ca: 82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da: 109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xa: 649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ya: 676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za: 703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565832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`b: 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ab: 29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bb: 56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cb: 83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db: 110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xb: 650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yb: 677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zb: 704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2747797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`c: 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ac: 30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bc: 57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cc: 84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dc: 111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xc: 651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yc: 678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zc: 705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633752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`d: 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ad: 31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bd: 58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cd: 85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dd: 112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xd: 652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yd: 679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zd: 706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279244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`x: 24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ax: 51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bx: 78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cx: 105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dx: 132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xx: 672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yx: 699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zx: 726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3941158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`y: 25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ay: 52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by: 79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cy: 106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dy: 133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xy: 673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yy: 700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zy: 727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7120407"/>
                  </a:ext>
                </a:extLst>
              </a:tr>
              <a:tr h="35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`z: 26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az: 53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bz: 80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cz: 107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dz: 134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xz: 674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yz: 701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</a:rPr>
                        <a:t>zz</a:t>
                      </a:r>
                      <a:r>
                        <a:rPr lang="en-US" sz="1600" b="1" u="none" strike="noStrike" dirty="0">
                          <a:effectLst/>
                        </a:rPr>
                        <a:t>: 728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Monaco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4106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92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DBF443-3C84-E64D-8AD0-1ED73B169115}"/>
              </a:ext>
            </a:extLst>
          </p:cNvPr>
          <p:cNvSpPr/>
          <p:nvPr/>
        </p:nvSpPr>
        <p:spPr>
          <a:xfrm>
            <a:off x="683568" y="411510"/>
            <a:ext cx="82638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Hash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Code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of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Prefix/Suffix</a:t>
            </a:r>
            <a:r>
              <a:rPr lang="zh-Hans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altLang="zh-Han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Character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ED814-63FD-C943-8D26-2E788FB3A2FA}"/>
              </a:ext>
            </a:extLst>
          </p:cNvPr>
          <p:cNvSpPr/>
          <p:nvPr/>
        </p:nvSpPr>
        <p:spPr>
          <a:xfrm>
            <a:off x="467544" y="213970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getHashCode</a:t>
            </a:r>
            <a:r>
              <a:rPr lang="en-US" dirty="0">
                <a:latin typeface="Monaco" pitchFamily="2" charset="0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char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prefixChar</a:t>
            </a:r>
            <a:r>
              <a:rPr lang="en-US" dirty="0">
                <a:latin typeface="Monaco" pitchFamily="2" charset="0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char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suffixChar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	return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prefixChar</a:t>
            </a:r>
            <a:r>
              <a:rPr lang="en-US" dirty="0">
                <a:latin typeface="Monaco" pitchFamily="2" charset="0"/>
              </a:rPr>
              <a:t> -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'`'</a:t>
            </a:r>
            <a:r>
              <a:rPr lang="en-US" dirty="0">
                <a:latin typeface="Monaco" pitchFamily="2" charset="0"/>
              </a:rPr>
              <a:t>) * 27 +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suffixChar</a:t>
            </a:r>
            <a:r>
              <a:rPr lang="en-US" dirty="0">
                <a:latin typeface="Monaco" pitchFamily="2" charset="0"/>
              </a:rPr>
              <a:t> -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'`'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136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35249"/>
              </p:ext>
            </p:extLst>
          </p:nvPr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553974" y="77155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323528" y="136477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F7B38CD3-EA44-5B45-8F09-B16BB73FC5C5}"/>
              </a:ext>
            </a:extLst>
          </p:cNvPr>
          <p:cNvSpPr/>
          <p:nvPr/>
        </p:nvSpPr>
        <p:spPr>
          <a:xfrm>
            <a:off x="3305672" y="77155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FA92D-61EC-AE46-9F29-8962B3EB97A8}"/>
              </a:ext>
            </a:extLst>
          </p:cNvPr>
          <p:cNvSpPr txBox="1"/>
          <p:nvPr/>
        </p:nvSpPr>
        <p:spPr>
          <a:xfrm>
            <a:off x="3075226" y="1364772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967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suffix: `e (5)</a:t>
            </a:r>
          </a:p>
          <a:p>
            <a:r>
              <a:rPr lang="en-US" dirty="0"/>
              <a:t>Only prefix: a` (1)</a:t>
            </a:r>
          </a:p>
          <a:p>
            <a:r>
              <a:rPr lang="en-US" dirty="0"/>
              <a:t>prefix + suffix: ae</a:t>
            </a:r>
          </a:p>
          <a:p>
            <a:r>
              <a:rPr lang="en-US" dirty="0"/>
              <a:t>(27 * 1 + 5 = 32)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71B66B1-91AE-3649-A1ED-A6A02E95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25" y="2460542"/>
            <a:ext cx="5384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5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1215806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985360" y="131822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prefix: p` </a:t>
            </a:r>
          </a:p>
          <a:p>
            <a:r>
              <a:rPr lang="en-US" dirty="0"/>
              <a:t>(16 * 27 = 432)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3966133" y="2432657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stCxn id="22" idx="2"/>
            <a:endCxn id="36" idx="7"/>
          </p:cNvCxnSpPr>
          <p:nvPr/>
        </p:nvCxnSpPr>
        <p:spPr>
          <a:xfrm flipH="1">
            <a:off x="4211984" y="1750745"/>
            <a:ext cx="589245" cy="724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746352" y="2456504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2393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1882458" y="77155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1652012" y="136477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prefix: p` </a:t>
            </a:r>
          </a:p>
          <a:p>
            <a:r>
              <a:rPr lang="en-US" dirty="0"/>
              <a:t>(16 * 27 = 432)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3966133" y="2432657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stCxn id="22" idx="2"/>
            <a:endCxn id="36" idx="7"/>
          </p:cNvCxnSpPr>
          <p:nvPr/>
        </p:nvCxnSpPr>
        <p:spPr>
          <a:xfrm flipH="1">
            <a:off x="4211984" y="1750745"/>
            <a:ext cx="589245" cy="724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746352" y="2456504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2929607" y="378623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197753" y="3719522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443604" y="3037610"/>
            <a:ext cx="589245" cy="724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751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2595352" y="745705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2364906" y="13389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prefix: l` </a:t>
            </a:r>
          </a:p>
          <a:p>
            <a:r>
              <a:rPr lang="en-US" dirty="0"/>
              <a:t>(12 * 27 = 324)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020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3223200" y="729117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2992754" y="132233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prefix: e` </a:t>
            </a:r>
          </a:p>
          <a:p>
            <a:r>
              <a:rPr lang="en-US" dirty="0"/>
              <a:t>(5 * 27 = 135)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9A61C5-EA69-B94D-8D6E-F1C14C3CA079}"/>
              </a:ext>
            </a:extLst>
          </p:cNvPr>
          <p:cNvSpPr/>
          <p:nvPr/>
        </p:nvSpPr>
        <p:spPr>
          <a:xfrm>
            <a:off x="1990983" y="4558725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5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80693-176E-6B4E-A76E-1A320491930A}"/>
              </a:ext>
            </a:extLst>
          </p:cNvPr>
          <p:cNvSpPr/>
          <p:nvPr/>
        </p:nvSpPr>
        <p:spPr>
          <a:xfrm>
            <a:off x="2259129" y="449201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0C5E7-352C-B747-8234-4F87443388B3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504980" y="433993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19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20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altLang="zh-Hans" dirty="0"/>
              <a:t>suffix</a:t>
            </a:r>
            <a:r>
              <a:rPr lang="en-US" dirty="0"/>
              <a:t>: `</a:t>
            </a:r>
            <a:r>
              <a:rPr lang="en-US" altLang="zh-Hans" dirty="0"/>
              <a:t>l</a:t>
            </a:r>
            <a:r>
              <a:rPr lang="zh-Hans" altLang="en-US" dirty="0"/>
              <a:t> </a:t>
            </a:r>
            <a:r>
              <a:rPr lang="en-US" altLang="zh-Hans" dirty="0"/>
              <a:t>(12)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9A61C5-EA69-B94D-8D6E-F1C14C3CA079}"/>
              </a:ext>
            </a:extLst>
          </p:cNvPr>
          <p:cNvSpPr/>
          <p:nvPr/>
        </p:nvSpPr>
        <p:spPr>
          <a:xfrm>
            <a:off x="1990983" y="4558725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5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80693-176E-6B4E-A76E-1A320491930A}"/>
              </a:ext>
            </a:extLst>
          </p:cNvPr>
          <p:cNvSpPr/>
          <p:nvPr/>
        </p:nvSpPr>
        <p:spPr>
          <a:xfrm>
            <a:off x="2259129" y="449201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0C5E7-352C-B747-8234-4F87443388B3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504980" y="433993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9CAF99-C44E-B240-9725-93089C5ECAB8}"/>
              </a:ext>
            </a:extLst>
          </p:cNvPr>
          <p:cNvSpPr/>
          <p:nvPr/>
        </p:nvSpPr>
        <p:spPr>
          <a:xfrm>
            <a:off x="5942417" y="2084416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12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F66C5F-ED28-0246-9713-308FDA7FF4DD}"/>
              </a:ext>
            </a:extLst>
          </p:cNvPr>
          <p:cNvCxnSpPr>
            <a:cxnSpLocks/>
          </p:cNvCxnSpPr>
          <p:nvPr/>
        </p:nvCxnSpPr>
        <p:spPr>
          <a:xfrm>
            <a:off x="6257867" y="1759508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D54A8F-6DEA-9F41-8723-B381F80802D5}"/>
              </a:ext>
            </a:extLst>
          </p:cNvPr>
          <p:cNvSpPr/>
          <p:nvPr/>
        </p:nvSpPr>
        <p:spPr>
          <a:xfrm>
            <a:off x="6030881" y="2360612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D5489780-C2F4-1C4E-AAF1-D4AEC0E05A7E}"/>
              </a:ext>
            </a:extLst>
          </p:cNvPr>
          <p:cNvSpPr/>
          <p:nvPr/>
        </p:nvSpPr>
        <p:spPr>
          <a:xfrm>
            <a:off x="2554426" y="754844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80C121-51D1-D14A-8F42-E664C190860D}"/>
              </a:ext>
            </a:extLst>
          </p:cNvPr>
          <p:cNvSpPr txBox="1"/>
          <p:nvPr/>
        </p:nvSpPr>
        <p:spPr>
          <a:xfrm>
            <a:off x="2323980" y="1348066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</p:spTree>
    <p:extLst>
      <p:ext uri="{BB962C8B-B14F-4D97-AF65-F5344CB8AC3E}">
        <p14:creationId xmlns:p14="http://schemas.microsoft.com/office/powerpoint/2010/main" val="336467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30E4F-DB85-6841-ACA0-96BB16E2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57238"/>
            <a:ext cx="8509174" cy="28290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B8DB9E-9957-8A48-90E4-E2E88C2CFB4C}"/>
              </a:ext>
            </a:extLst>
          </p:cNvPr>
          <p:cNvSpPr/>
          <p:nvPr/>
        </p:nvSpPr>
        <p:spPr>
          <a:xfrm>
            <a:off x="1016928" y="2110085"/>
            <a:ext cx="711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Trie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/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Prefix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Tree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专题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985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altLang="zh-Hans" dirty="0"/>
              <a:t>suffix</a:t>
            </a:r>
            <a:r>
              <a:rPr lang="en-US" dirty="0"/>
              <a:t>: `</a:t>
            </a:r>
            <a:r>
              <a:rPr lang="en-US" altLang="zh-Hans" dirty="0"/>
              <a:t>p</a:t>
            </a:r>
            <a:r>
              <a:rPr lang="zh-Hans" altLang="en-US" dirty="0"/>
              <a:t> </a:t>
            </a:r>
            <a:r>
              <a:rPr lang="en-US" altLang="zh-Hans" dirty="0"/>
              <a:t>(16)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9A61C5-EA69-B94D-8D6E-F1C14C3CA079}"/>
              </a:ext>
            </a:extLst>
          </p:cNvPr>
          <p:cNvSpPr/>
          <p:nvPr/>
        </p:nvSpPr>
        <p:spPr>
          <a:xfrm>
            <a:off x="1990983" y="4558725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5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80693-176E-6B4E-A76E-1A320491930A}"/>
              </a:ext>
            </a:extLst>
          </p:cNvPr>
          <p:cNvSpPr/>
          <p:nvPr/>
        </p:nvSpPr>
        <p:spPr>
          <a:xfrm>
            <a:off x="2259129" y="449201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0C5E7-352C-B747-8234-4F87443388B3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504980" y="433993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9CAF99-C44E-B240-9725-93089C5ECAB8}"/>
              </a:ext>
            </a:extLst>
          </p:cNvPr>
          <p:cNvSpPr/>
          <p:nvPr/>
        </p:nvSpPr>
        <p:spPr>
          <a:xfrm>
            <a:off x="5942417" y="2084416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12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F66C5F-ED28-0246-9713-308FDA7FF4DD}"/>
              </a:ext>
            </a:extLst>
          </p:cNvPr>
          <p:cNvCxnSpPr>
            <a:cxnSpLocks/>
          </p:cNvCxnSpPr>
          <p:nvPr/>
        </p:nvCxnSpPr>
        <p:spPr>
          <a:xfrm>
            <a:off x="6257867" y="1759508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D54A8F-6DEA-9F41-8723-B381F80802D5}"/>
              </a:ext>
            </a:extLst>
          </p:cNvPr>
          <p:cNvSpPr/>
          <p:nvPr/>
        </p:nvSpPr>
        <p:spPr>
          <a:xfrm>
            <a:off x="6030881" y="2360612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EA6E7D-557C-7A42-8EBC-A0D441E02219}"/>
              </a:ext>
            </a:extLst>
          </p:cNvPr>
          <p:cNvSpPr/>
          <p:nvPr/>
        </p:nvSpPr>
        <p:spPr>
          <a:xfrm>
            <a:off x="5954915" y="2987041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21248A-E13F-9C40-BE82-06DB692E79D9}"/>
              </a:ext>
            </a:extLst>
          </p:cNvPr>
          <p:cNvCxnSpPr>
            <a:cxnSpLocks/>
          </p:cNvCxnSpPr>
          <p:nvPr/>
        </p:nvCxnSpPr>
        <p:spPr>
          <a:xfrm>
            <a:off x="6270365" y="2662133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B02E320-DB80-6141-B502-D73F98546E01}"/>
              </a:ext>
            </a:extLst>
          </p:cNvPr>
          <p:cNvSpPr/>
          <p:nvPr/>
        </p:nvSpPr>
        <p:spPr>
          <a:xfrm>
            <a:off x="5979259" y="3263237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 err="1">
                <a:solidFill>
                  <a:srgbClr val="FF0000"/>
                </a:solidFill>
              </a:rPr>
              <a:t>pl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70CFDF36-FA84-2C4E-8E96-9F1DA6C8E1BC}"/>
              </a:ext>
            </a:extLst>
          </p:cNvPr>
          <p:cNvSpPr/>
          <p:nvPr/>
        </p:nvSpPr>
        <p:spPr>
          <a:xfrm>
            <a:off x="1913270" y="724658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820D8-3871-7343-9215-0BCF0AB087A6}"/>
              </a:ext>
            </a:extLst>
          </p:cNvPr>
          <p:cNvSpPr txBox="1"/>
          <p:nvPr/>
        </p:nvSpPr>
        <p:spPr>
          <a:xfrm>
            <a:off x="1682824" y="1317880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</p:spTree>
    <p:extLst>
      <p:ext uri="{BB962C8B-B14F-4D97-AF65-F5344CB8AC3E}">
        <p14:creationId xmlns:p14="http://schemas.microsoft.com/office/powerpoint/2010/main" val="3305894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altLang="zh-Hans" dirty="0"/>
              <a:t>suffix</a:t>
            </a:r>
            <a:r>
              <a:rPr lang="en-US" dirty="0"/>
              <a:t>: `</a:t>
            </a:r>
            <a:r>
              <a:rPr lang="en-US" altLang="zh-Hans" dirty="0"/>
              <a:t>p</a:t>
            </a:r>
            <a:r>
              <a:rPr lang="zh-Hans" altLang="en-US" dirty="0"/>
              <a:t> </a:t>
            </a:r>
            <a:r>
              <a:rPr lang="en-US" altLang="zh-Hans" dirty="0"/>
              <a:t>(16)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9A61C5-EA69-B94D-8D6E-F1C14C3CA079}"/>
              </a:ext>
            </a:extLst>
          </p:cNvPr>
          <p:cNvSpPr/>
          <p:nvPr/>
        </p:nvSpPr>
        <p:spPr>
          <a:xfrm>
            <a:off x="1990983" y="4558725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5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80693-176E-6B4E-A76E-1A320491930A}"/>
              </a:ext>
            </a:extLst>
          </p:cNvPr>
          <p:cNvSpPr/>
          <p:nvPr/>
        </p:nvSpPr>
        <p:spPr>
          <a:xfrm>
            <a:off x="2259129" y="449201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0C5E7-352C-B747-8234-4F87443388B3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504980" y="433993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9CAF99-C44E-B240-9725-93089C5ECAB8}"/>
              </a:ext>
            </a:extLst>
          </p:cNvPr>
          <p:cNvSpPr/>
          <p:nvPr/>
        </p:nvSpPr>
        <p:spPr>
          <a:xfrm>
            <a:off x="5942417" y="2084416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12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F66C5F-ED28-0246-9713-308FDA7FF4DD}"/>
              </a:ext>
            </a:extLst>
          </p:cNvPr>
          <p:cNvCxnSpPr>
            <a:cxnSpLocks/>
          </p:cNvCxnSpPr>
          <p:nvPr/>
        </p:nvCxnSpPr>
        <p:spPr>
          <a:xfrm>
            <a:off x="6257867" y="1759508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D54A8F-6DEA-9F41-8723-B381F80802D5}"/>
              </a:ext>
            </a:extLst>
          </p:cNvPr>
          <p:cNvSpPr/>
          <p:nvPr/>
        </p:nvSpPr>
        <p:spPr>
          <a:xfrm>
            <a:off x="6030881" y="2360612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EA6E7D-557C-7A42-8EBC-A0D441E02219}"/>
              </a:ext>
            </a:extLst>
          </p:cNvPr>
          <p:cNvSpPr/>
          <p:nvPr/>
        </p:nvSpPr>
        <p:spPr>
          <a:xfrm>
            <a:off x="5954915" y="2987041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21248A-E13F-9C40-BE82-06DB692E79D9}"/>
              </a:ext>
            </a:extLst>
          </p:cNvPr>
          <p:cNvCxnSpPr>
            <a:cxnSpLocks/>
          </p:cNvCxnSpPr>
          <p:nvPr/>
        </p:nvCxnSpPr>
        <p:spPr>
          <a:xfrm>
            <a:off x="6270365" y="2662133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B02E320-DB80-6141-B502-D73F98546E01}"/>
              </a:ext>
            </a:extLst>
          </p:cNvPr>
          <p:cNvSpPr/>
          <p:nvPr/>
        </p:nvSpPr>
        <p:spPr>
          <a:xfrm>
            <a:off x="5979259" y="3263237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 err="1">
                <a:solidFill>
                  <a:srgbClr val="FF0000"/>
                </a:solidFill>
              </a:rPr>
              <a:t>pl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08AFD22-C13E-374A-BEB6-6AB4105718A2}"/>
              </a:ext>
            </a:extLst>
          </p:cNvPr>
          <p:cNvSpPr/>
          <p:nvPr/>
        </p:nvSpPr>
        <p:spPr>
          <a:xfrm>
            <a:off x="5927494" y="3934667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2E88B0-7C39-F44E-8A70-933A81B36E24}"/>
              </a:ext>
            </a:extLst>
          </p:cNvPr>
          <p:cNvCxnSpPr>
            <a:cxnSpLocks/>
          </p:cNvCxnSpPr>
          <p:nvPr/>
        </p:nvCxnSpPr>
        <p:spPr>
          <a:xfrm>
            <a:off x="6242944" y="3609759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1F3EE8-778A-5347-B9D2-BB96F2490168}"/>
              </a:ext>
            </a:extLst>
          </p:cNvPr>
          <p:cNvSpPr/>
          <p:nvPr/>
        </p:nvSpPr>
        <p:spPr>
          <a:xfrm>
            <a:off x="5887719" y="421086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 err="1">
                <a:solidFill>
                  <a:srgbClr val="FF0000"/>
                </a:solidFill>
              </a:rPr>
              <a:t>ppl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70CFDF36-FA84-2C4E-8E96-9F1DA6C8E1BC}"/>
              </a:ext>
            </a:extLst>
          </p:cNvPr>
          <p:cNvSpPr/>
          <p:nvPr/>
        </p:nvSpPr>
        <p:spPr>
          <a:xfrm>
            <a:off x="1187624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820D8-3871-7343-9215-0BCF0AB087A6}"/>
              </a:ext>
            </a:extLst>
          </p:cNvPr>
          <p:cNvSpPr txBox="1"/>
          <p:nvPr/>
        </p:nvSpPr>
        <p:spPr>
          <a:xfrm>
            <a:off x="957178" y="1318222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</p:spTree>
    <p:extLst>
      <p:ext uri="{BB962C8B-B14F-4D97-AF65-F5344CB8AC3E}">
        <p14:creationId xmlns:p14="http://schemas.microsoft.com/office/powerpoint/2010/main" val="678337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457800" y="1085040"/>
            <a:ext cx="702725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27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842006" y="2211710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</a:t>
            </a:r>
            <a:r>
              <a:rPr lang="en-US" altLang="zh-Hans" dirty="0"/>
              <a:t>suffix</a:t>
            </a:r>
            <a:r>
              <a:rPr lang="en-US" dirty="0"/>
              <a:t>: `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(1)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5057613" y="466795"/>
            <a:ext cx="1110917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599891" y="1381413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FEAC405-FB07-6F41-98B1-6E9121BA81C0}"/>
              </a:ext>
            </a:extLst>
          </p:cNvPr>
          <p:cNvSpPr/>
          <p:nvPr/>
        </p:nvSpPr>
        <p:spPr>
          <a:xfrm>
            <a:off x="4064457" y="2169529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547E1-2978-FB4F-A876-944D18EE528C}"/>
              </a:ext>
            </a:extLst>
          </p:cNvPr>
          <p:cNvCxnSpPr>
            <a:cxnSpLocks/>
            <a:endCxn id="36" idx="7"/>
          </p:cNvCxnSpPr>
          <p:nvPr/>
        </p:nvCxnSpPr>
        <p:spPr>
          <a:xfrm flipH="1">
            <a:off x="4310308" y="1732558"/>
            <a:ext cx="387907" cy="479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EED77-6B70-6A4D-8F69-0ED894F1ACA3}"/>
              </a:ext>
            </a:extLst>
          </p:cNvPr>
          <p:cNvSpPr/>
          <p:nvPr/>
        </p:nvSpPr>
        <p:spPr>
          <a:xfrm>
            <a:off x="3844676" y="2193376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349B7A-43EC-4A44-BF29-7EAB1C38222F}"/>
              </a:ext>
            </a:extLst>
          </p:cNvPr>
          <p:cNvSpPr/>
          <p:nvPr/>
        </p:nvSpPr>
        <p:spPr>
          <a:xfrm>
            <a:off x="3280337" y="3068009"/>
            <a:ext cx="752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16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app*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812-A5DA-F347-82AE-C612ABA2195C}"/>
              </a:ext>
            </a:extLst>
          </p:cNvPr>
          <p:cNvSpPr/>
          <p:nvPr/>
        </p:nvSpPr>
        <p:spPr>
          <a:xfrm>
            <a:off x="3548483" y="3001295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82F6E-4151-6D40-A3A8-5F979511156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794334" y="2672606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82B4-1E7E-F842-A4EB-431AFAA37C37}"/>
              </a:ext>
            </a:extLst>
          </p:cNvPr>
          <p:cNvSpPr/>
          <p:nvPr/>
        </p:nvSpPr>
        <p:spPr>
          <a:xfrm>
            <a:off x="2759866" y="4048187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12 * 27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appl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DA268C-AD1A-264D-9C84-06DF950106F6}"/>
              </a:ext>
            </a:extLst>
          </p:cNvPr>
          <p:cNvSpPr/>
          <p:nvPr/>
        </p:nvSpPr>
        <p:spPr>
          <a:xfrm>
            <a:off x="3028012" y="3981473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0D91A1-539B-E64F-A503-48FF53FDA824}"/>
              </a:ext>
            </a:extLst>
          </p:cNvPr>
          <p:cNvCxnSpPr>
            <a:cxnSpLocks/>
            <a:endCxn id="28" idx="7"/>
          </p:cNvCxnSpPr>
          <p:nvPr/>
        </p:nvCxnSpPr>
        <p:spPr>
          <a:xfrm flipH="1">
            <a:off x="3273863" y="3652784"/>
            <a:ext cx="238132" cy="370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E9A61C5-EA69-B94D-8D6E-F1C14C3CA079}"/>
              </a:ext>
            </a:extLst>
          </p:cNvPr>
          <p:cNvSpPr/>
          <p:nvPr/>
        </p:nvSpPr>
        <p:spPr>
          <a:xfrm>
            <a:off x="1990983" y="4558725"/>
            <a:ext cx="7521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5 * 27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80693-176E-6B4E-A76E-1A320491930A}"/>
              </a:ext>
            </a:extLst>
          </p:cNvPr>
          <p:cNvSpPr/>
          <p:nvPr/>
        </p:nvSpPr>
        <p:spPr>
          <a:xfrm>
            <a:off x="2259129" y="449201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50C5E7-352C-B747-8234-4F87443388B3}"/>
              </a:ext>
            </a:extLst>
          </p:cNvPr>
          <p:cNvCxnSpPr>
            <a:cxnSpLocks/>
            <a:endCxn id="31" idx="7"/>
          </p:cNvCxnSpPr>
          <p:nvPr/>
        </p:nvCxnSpPr>
        <p:spPr>
          <a:xfrm flipH="1">
            <a:off x="2504980" y="433993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F9CAF99-C44E-B240-9725-93089C5ECAB8}"/>
              </a:ext>
            </a:extLst>
          </p:cNvPr>
          <p:cNvSpPr/>
          <p:nvPr/>
        </p:nvSpPr>
        <p:spPr>
          <a:xfrm>
            <a:off x="5942417" y="2084416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12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F66C5F-ED28-0246-9713-308FDA7FF4DD}"/>
              </a:ext>
            </a:extLst>
          </p:cNvPr>
          <p:cNvCxnSpPr>
            <a:cxnSpLocks/>
          </p:cNvCxnSpPr>
          <p:nvPr/>
        </p:nvCxnSpPr>
        <p:spPr>
          <a:xfrm>
            <a:off x="6257867" y="1759508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D54A8F-6DEA-9F41-8723-B381F80802D5}"/>
              </a:ext>
            </a:extLst>
          </p:cNvPr>
          <p:cNvSpPr/>
          <p:nvPr/>
        </p:nvSpPr>
        <p:spPr>
          <a:xfrm>
            <a:off x="6030881" y="2360612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>
                <a:solidFill>
                  <a:srgbClr val="FF0000"/>
                </a:solidFill>
              </a:rPr>
              <a:t>l</a:t>
            </a:r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1EA6E7D-557C-7A42-8EBC-A0D441E02219}"/>
              </a:ext>
            </a:extLst>
          </p:cNvPr>
          <p:cNvSpPr/>
          <p:nvPr/>
        </p:nvSpPr>
        <p:spPr>
          <a:xfrm>
            <a:off x="5954915" y="2987041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321248A-E13F-9C40-BE82-06DB692E79D9}"/>
              </a:ext>
            </a:extLst>
          </p:cNvPr>
          <p:cNvCxnSpPr>
            <a:cxnSpLocks/>
          </p:cNvCxnSpPr>
          <p:nvPr/>
        </p:nvCxnSpPr>
        <p:spPr>
          <a:xfrm>
            <a:off x="6270365" y="2662133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B02E320-DB80-6141-B502-D73F98546E01}"/>
              </a:ext>
            </a:extLst>
          </p:cNvPr>
          <p:cNvSpPr/>
          <p:nvPr/>
        </p:nvSpPr>
        <p:spPr>
          <a:xfrm>
            <a:off x="5979259" y="3263237"/>
            <a:ext cx="582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 err="1">
                <a:solidFill>
                  <a:srgbClr val="FF0000"/>
                </a:solidFill>
              </a:rPr>
              <a:t>pl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08AFD22-C13E-374A-BEB6-6AB4105718A2}"/>
              </a:ext>
            </a:extLst>
          </p:cNvPr>
          <p:cNvSpPr/>
          <p:nvPr/>
        </p:nvSpPr>
        <p:spPr>
          <a:xfrm>
            <a:off x="5927494" y="3934667"/>
            <a:ext cx="630900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16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2E88B0-7C39-F44E-8A70-933A81B36E24}"/>
              </a:ext>
            </a:extLst>
          </p:cNvPr>
          <p:cNvCxnSpPr>
            <a:cxnSpLocks/>
          </p:cNvCxnSpPr>
          <p:nvPr/>
        </p:nvCxnSpPr>
        <p:spPr>
          <a:xfrm>
            <a:off x="6242944" y="3609759"/>
            <a:ext cx="0" cy="250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1F3EE8-778A-5347-B9D2-BB96F2490168}"/>
              </a:ext>
            </a:extLst>
          </p:cNvPr>
          <p:cNvSpPr/>
          <p:nvPr/>
        </p:nvSpPr>
        <p:spPr>
          <a:xfrm>
            <a:off x="5887719" y="421086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altLang="zh-Hans" dirty="0" err="1">
                <a:solidFill>
                  <a:srgbClr val="FF0000"/>
                </a:solidFill>
              </a:rPr>
              <a:t>ppl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70CFDF36-FA84-2C4E-8E96-9F1DA6C8E1BC}"/>
              </a:ext>
            </a:extLst>
          </p:cNvPr>
          <p:cNvSpPr/>
          <p:nvPr/>
        </p:nvSpPr>
        <p:spPr>
          <a:xfrm>
            <a:off x="553974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820D8-3871-7343-9215-0BCF0AB087A6}"/>
              </a:ext>
            </a:extLst>
          </p:cNvPr>
          <p:cNvSpPr txBox="1"/>
          <p:nvPr/>
        </p:nvSpPr>
        <p:spPr>
          <a:xfrm>
            <a:off x="323528" y="1318222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E6B0A9-49EF-7E43-9F20-C20E0E7760FA}"/>
              </a:ext>
            </a:extLst>
          </p:cNvPr>
          <p:cNvSpPr/>
          <p:nvPr/>
        </p:nvSpPr>
        <p:spPr>
          <a:xfrm>
            <a:off x="5002566" y="471593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6DD10C-6CB9-1E46-A728-E74AE8752F29}"/>
              </a:ext>
            </a:extLst>
          </p:cNvPr>
          <p:cNvSpPr/>
          <p:nvPr/>
        </p:nvSpPr>
        <p:spPr>
          <a:xfrm>
            <a:off x="5246630" y="4513481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C000"/>
                </a:solidFill>
              </a:rPr>
              <a:t>1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067F94-1DA2-E848-9A2F-DCB37943B78A}"/>
              </a:ext>
            </a:extLst>
          </p:cNvPr>
          <p:cNvCxnSpPr>
            <a:cxnSpLocks/>
            <a:endCxn id="48" idx="7"/>
          </p:cNvCxnSpPr>
          <p:nvPr/>
        </p:nvCxnSpPr>
        <p:spPr>
          <a:xfrm flipH="1">
            <a:off x="5492481" y="4361403"/>
            <a:ext cx="327080" cy="194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36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1200564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970118" y="131822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F7B38CD3-EA44-5B45-8F09-B16BB73FC5C5}"/>
              </a:ext>
            </a:extLst>
          </p:cNvPr>
          <p:cNvSpPr/>
          <p:nvPr/>
        </p:nvSpPr>
        <p:spPr>
          <a:xfrm>
            <a:off x="2580013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FA92D-61EC-AE46-9F29-8962B3EB97A8}"/>
              </a:ext>
            </a:extLst>
          </p:cNvPr>
          <p:cNvSpPr txBox="1"/>
          <p:nvPr/>
        </p:nvSpPr>
        <p:spPr>
          <a:xfrm>
            <a:off x="2349567" y="1318222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872493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7176535" y="368963"/>
            <a:ext cx="193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 + suffix: ae</a:t>
            </a:r>
          </a:p>
          <a:p>
            <a:r>
              <a:rPr lang="en-US" dirty="0"/>
              <a:t>(27 * 1 + 5 = 32)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5118344" y="466795"/>
            <a:ext cx="1050186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815172" y="1377899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5CFF5-ED35-A84B-9119-7734310AAEA6}"/>
              </a:ext>
            </a:extLst>
          </p:cNvPr>
          <p:cNvSpPr/>
          <p:nvPr/>
        </p:nvSpPr>
        <p:spPr>
          <a:xfrm>
            <a:off x="3515930" y="254537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D1B21A-09ED-2449-A0F2-F53FF82B11ED}"/>
              </a:ext>
            </a:extLst>
          </p:cNvPr>
          <p:cNvSpPr/>
          <p:nvPr/>
        </p:nvSpPr>
        <p:spPr>
          <a:xfrm>
            <a:off x="6257867" y="252285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4F30DA-D3F0-4D4D-8071-DB57629AF771}"/>
              </a:ext>
            </a:extLst>
          </p:cNvPr>
          <p:cNvSpPr/>
          <p:nvPr/>
        </p:nvSpPr>
        <p:spPr>
          <a:xfrm>
            <a:off x="7817174" y="2488709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708E7A-8D23-7141-ABB3-A321D178CF4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851920" y="1814412"/>
            <a:ext cx="3736493" cy="62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0CEEA-9956-8244-A40B-A1E1CD11669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588224" y="1814412"/>
            <a:ext cx="1000189" cy="62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F833E-ECA6-024C-A7C2-0A92765B5B06}"/>
              </a:ext>
            </a:extLst>
          </p:cNvPr>
          <p:cNvCxnSpPr>
            <a:cxnSpLocks/>
          </p:cNvCxnSpPr>
          <p:nvPr/>
        </p:nvCxnSpPr>
        <p:spPr>
          <a:xfrm>
            <a:off x="7572355" y="1805312"/>
            <a:ext cx="600045" cy="63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9AE34D-9772-E646-B110-7F2D876C6C3E}"/>
              </a:ext>
            </a:extLst>
          </p:cNvPr>
          <p:cNvSpPr txBox="1"/>
          <p:nvPr/>
        </p:nvSpPr>
        <p:spPr>
          <a:xfrm>
            <a:off x="3081053" y="28921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Only</a:t>
            </a:r>
            <a:r>
              <a:rPr lang="zh-Hans" altLang="en-US" dirty="0"/>
              <a:t> </a:t>
            </a:r>
            <a:r>
              <a:rPr lang="en-US" altLang="zh-Hans" dirty="0"/>
              <a:t>prefix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E01D5-2CA4-C848-ACE2-2BAEFB8A29AD}"/>
              </a:ext>
            </a:extLst>
          </p:cNvPr>
          <p:cNvSpPr txBox="1"/>
          <p:nvPr/>
        </p:nvSpPr>
        <p:spPr>
          <a:xfrm>
            <a:off x="5582361" y="288819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Only</a:t>
            </a:r>
            <a:r>
              <a:rPr lang="zh-Hans" altLang="en-US" dirty="0"/>
              <a:t> </a:t>
            </a:r>
            <a:r>
              <a:rPr lang="en-US" altLang="zh-Hans" dirty="0"/>
              <a:t>suffix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53083-0B24-1840-A2A7-98851A30A36F}"/>
              </a:ext>
            </a:extLst>
          </p:cNvPr>
          <p:cNvSpPr txBox="1"/>
          <p:nvPr/>
        </p:nvSpPr>
        <p:spPr>
          <a:xfrm>
            <a:off x="7389578" y="2882980"/>
            <a:ext cx="15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prefix</a:t>
            </a:r>
            <a:r>
              <a:rPr lang="zh-Hans" altLang="en-US" dirty="0"/>
              <a:t> </a:t>
            </a:r>
            <a:r>
              <a:rPr lang="en-US" altLang="zh-Hans" dirty="0"/>
              <a:t>+</a:t>
            </a:r>
            <a:r>
              <a:rPr lang="zh-Hans" altLang="en-US" dirty="0"/>
              <a:t> </a:t>
            </a:r>
            <a:r>
              <a:rPr lang="en-US" altLang="zh-Hans" dirty="0"/>
              <a:t>suffix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88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EAC9F1-4521-AE42-83A7-A41C95388218}"/>
              </a:ext>
            </a:extLst>
          </p:cNvPr>
          <p:cNvGraphicFramePr>
            <a:graphicFrameLocks noGrp="1"/>
          </p:cNvGraphicFramePr>
          <p:nvPr/>
        </p:nvGraphicFramePr>
        <p:xfrm>
          <a:off x="337950" y="267494"/>
          <a:ext cx="33843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875">
                  <a:extLst>
                    <a:ext uri="{9D8B030D-6E8A-4147-A177-3AD203B41FA5}">
                      <a16:colId xmlns:a16="http://schemas.microsoft.com/office/drawing/2014/main" val="417672124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3745559623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03088643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2409516168"/>
                    </a:ext>
                  </a:extLst>
                </a:gridCol>
                <a:gridCol w="676875">
                  <a:extLst>
                    <a:ext uri="{9D8B030D-6E8A-4147-A177-3AD203B41FA5}">
                      <a16:colId xmlns:a16="http://schemas.microsoft.com/office/drawing/2014/main" val="4111082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48059"/>
                  </a:ext>
                </a:extLst>
              </a:tr>
            </a:tbl>
          </a:graphicData>
        </a:graphic>
      </p:graphicFrame>
      <p:sp>
        <p:nvSpPr>
          <p:cNvPr id="3" name="Up Arrow 2">
            <a:extLst>
              <a:ext uri="{FF2B5EF4-FFF2-40B4-BE49-F238E27FC236}">
                <a16:creationId xmlns:a16="http://schemas.microsoft.com/office/drawing/2014/main" id="{9071455C-7F77-9144-BF94-B08779681DD0}"/>
              </a:ext>
            </a:extLst>
          </p:cNvPr>
          <p:cNvSpPr/>
          <p:nvPr/>
        </p:nvSpPr>
        <p:spPr>
          <a:xfrm>
            <a:off x="1200564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6EDF-9A59-E444-B11B-59482808F2A1}"/>
              </a:ext>
            </a:extLst>
          </p:cNvPr>
          <p:cNvSpPr txBox="1"/>
          <p:nvPr/>
        </p:nvSpPr>
        <p:spPr>
          <a:xfrm>
            <a:off x="970118" y="131822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F7B38CD3-EA44-5B45-8F09-B16BB73FC5C5}"/>
              </a:ext>
            </a:extLst>
          </p:cNvPr>
          <p:cNvSpPr/>
          <p:nvPr/>
        </p:nvSpPr>
        <p:spPr>
          <a:xfrm>
            <a:off x="2580013" y="725000"/>
            <a:ext cx="288032" cy="57606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FA92D-61EC-AE46-9F29-8962B3EB97A8}"/>
              </a:ext>
            </a:extLst>
          </p:cNvPr>
          <p:cNvSpPr txBox="1"/>
          <p:nvPr/>
        </p:nvSpPr>
        <p:spPr>
          <a:xfrm>
            <a:off x="2349567" y="1318222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AFEE55-0B3D-C042-82BB-57FCF2E7EC34}"/>
              </a:ext>
            </a:extLst>
          </p:cNvPr>
          <p:cNvSpPr/>
          <p:nvPr/>
        </p:nvSpPr>
        <p:spPr>
          <a:xfrm>
            <a:off x="6126349" y="220944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829484-E979-D140-95C0-9423EB353919}"/>
              </a:ext>
            </a:extLst>
          </p:cNvPr>
          <p:cNvSpPr/>
          <p:nvPr/>
        </p:nvSpPr>
        <p:spPr>
          <a:xfrm>
            <a:off x="4872493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DA25C8-6B0A-C641-94AB-5535385F4BB0}"/>
              </a:ext>
            </a:extLst>
          </p:cNvPr>
          <p:cNvSpPr/>
          <p:nvPr/>
        </p:nvSpPr>
        <p:spPr>
          <a:xfrm>
            <a:off x="6126349" y="1085040"/>
            <a:ext cx="288032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578BBB-6324-2C4D-B3E6-7B8DF644E2BA}"/>
              </a:ext>
            </a:extLst>
          </p:cNvPr>
          <p:cNvSpPr/>
          <p:nvPr/>
        </p:nvSpPr>
        <p:spPr>
          <a:xfrm>
            <a:off x="7278477" y="1013032"/>
            <a:ext cx="66346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1D311-5E82-E842-A519-A899123B49EE}"/>
              </a:ext>
            </a:extLst>
          </p:cNvPr>
          <p:cNvSpPr txBox="1"/>
          <p:nvPr/>
        </p:nvSpPr>
        <p:spPr>
          <a:xfrm>
            <a:off x="7176535" y="368963"/>
            <a:ext cx="1930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prefix + suffix: ae</a:t>
            </a:r>
          </a:p>
          <a:p>
            <a:r>
              <a:rPr lang="en-US" dirty="0"/>
              <a:t>(27 * 1 + 5 = 32)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2D826A-7B5B-CF42-9FA7-F3268E6C6C8F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5118344" y="466795"/>
            <a:ext cx="1050186" cy="660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B8C8B3-EDC2-FB41-983E-F8174C4133B7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257867" y="508976"/>
            <a:ext cx="12498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24ECA-77B7-1949-AB3C-A7136C0CE908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6372200" y="466795"/>
            <a:ext cx="1003439" cy="609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AF4C-043E-004A-9A3A-B8C94E9146C1}"/>
              </a:ext>
            </a:extLst>
          </p:cNvPr>
          <p:cNvSpPr/>
          <p:nvPr/>
        </p:nvSpPr>
        <p:spPr>
          <a:xfrm>
            <a:off x="4815172" y="1377899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E8A27-A15E-AF42-B045-8A987295CDB5}"/>
              </a:ext>
            </a:extLst>
          </p:cNvPr>
          <p:cNvSpPr/>
          <p:nvPr/>
        </p:nvSpPr>
        <p:spPr>
          <a:xfrm>
            <a:off x="6091225" y="1467702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3D5E7F-941A-214B-A885-6D58D99D8974}"/>
              </a:ext>
            </a:extLst>
          </p:cNvPr>
          <p:cNvSpPr/>
          <p:nvPr/>
        </p:nvSpPr>
        <p:spPr>
          <a:xfrm>
            <a:off x="7322955" y="1445080"/>
            <a:ext cx="530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5CFF5-ED35-A84B-9119-7734310AAEA6}"/>
              </a:ext>
            </a:extLst>
          </p:cNvPr>
          <p:cNvSpPr/>
          <p:nvPr/>
        </p:nvSpPr>
        <p:spPr>
          <a:xfrm>
            <a:off x="3515930" y="254537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D1B21A-09ED-2449-A0F2-F53FF82B11ED}"/>
              </a:ext>
            </a:extLst>
          </p:cNvPr>
          <p:cNvSpPr/>
          <p:nvPr/>
        </p:nvSpPr>
        <p:spPr>
          <a:xfrm>
            <a:off x="6257867" y="252285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4F30DA-D3F0-4D4D-8071-DB57629AF771}"/>
              </a:ext>
            </a:extLst>
          </p:cNvPr>
          <p:cNvSpPr/>
          <p:nvPr/>
        </p:nvSpPr>
        <p:spPr>
          <a:xfrm>
            <a:off x="7817174" y="2488709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</a:t>
            </a:r>
            <a:r>
              <a:rPr lang="en-US" dirty="0">
                <a:solidFill>
                  <a:srgbClr val="FF0000"/>
                </a:solidFill>
              </a:rPr>
              <a:t>*le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708E7A-8D23-7141-ABB3-A321D178CF4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3851920" y="1814412"/>
            <a:ext cx="3736493" cy="62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0CEEA-9956-8244-A40B-A1E1CD116695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588224" y="1814412"/>
            <a:ext cx="1000189" cy="62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F833E-ECA6-024C-A7C2-0A92765B5B06}"/>
              </a:ext>
            </a:extLst>
          </p:cNvPr>
          <p:cNvCxnSpPr>
            <a:cxnSpLocks/>
          </p:cNvCxnSpPr>
          <p:nvPr/>
        </p:nvCxnSpPr>
        <p:spPr>
          <a:xfrm>
            <a:off x="7572355" y="1805312"/>
            <a:ext cx="600045" cy="637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F9AE34D-9772-E646-B110-7F2D876C6C3E}"/>
              </a:ext>
            </a:extLst>
          </p:cNvPr>
          <p:cNvSpPr txBox="1"/>
          <p:nvPr/>
        </p:nvSpPr>
        <p:spPr>
          <a:xfrm>
            <a:off x="3081053" y="28921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Only</a:t>
            </a:r>
            <a:r>
              <a:rPr lang="zh-Hans" altLang="en-US" dirty="0"/>
              <a:t> </a:t>
            </a:r>
            <a:r>
              <a:rPr lang="en-US" altLang="zh-Hans" dirty="0"/>
              <a:t>prefix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E01D5-2CA4-C848-ACE2-2BAEFB8A29AD}"/>
              </a:ext>
            </a:extLst>
          </p:cNvPr>
          <p:cNvSpPr txBox="1"/>
          <p:nvPr/>
        </p:nvSpPr>
        <p:spPr>
          <a:xfrm>
            <a:off x="5582361" y="288819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Only</a:t>
            </a:r>
            <a:r>
              <a:rPr lang="zh-Hans" altLang="en-US" dirty="0"/>
              <a:t> </a:t>
            </a:r>
            <a:r>
              <a:rPr lang="en-US" altLang="zh-Hans" dirty="0"/>
              <a:t>suffix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53083-0B24-1840-A2A7-98851A30A36F}"/>
              </a:ext>
            </a:extLst>
          </p:cNvPr>
          <p:cNvSpPr txBox="1"/>
          <p:nvPr/>
        </p:nvSpPr>
        <p:spPr>
          <a:xfrm>
            <a:off x="7389578" y="2882980"/>
            <a:ext cx="1546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prefix</a:t>
            </a:r>
            <a:r>
              <a:rPr lang="zh-Hans" altLang="en-US" dirty="0"/>
              <a:t> </a:t>
            </a:r>
            <a:r>
              <a:rPr lang="en-US" altLang="zh-Hans" dirty="0"/>
              <a:t>+</a:t>
            </a:r>
            <a:r>
              <a:rPr lang="zh-Hans" altLang="en-US" dirty="0"/>
              <a:t> </a:t>
            </a:r>
            <a:r>
              <a:rPr lang="en-US" altLang="zh-Hans" dirty="0"/>
              <a:t>suffix</a:t>
            </a:r>
          </a:p>
          <a:p>
            <a:r>
              <a:rPr lang="en-US" altLang="zh-Hans" dirty="0" err="1"/>
              <a:t>pl</a:t>
            </a:r>
            <a:r>
              <a:rPr lang="zh-Hans" altLang="en-US" dirty="0"/>
              <a:t> </a:t>
            </a:r>
            <a:r>
              <a:rPr lang="en-US" altLang="zh-Hans" dirty="0"/>
              <a:t>(444)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A51E4-2A3C-AF4E-A181-4EE3B740F49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724029" y="2730039"/>
            <a:ext cx="791901" cy="346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61C27-D53E-8347-A77E-DF6CF9BD89C0}"/>
              </a:ext>
            </a:extLst>
          </p:cNvPr>
          <p:cNvSpPr/>
          <p:nvPr/>
        </p:nvSpPr>
        <p:spPr>
          <a:xfrm>
            <a:off x="2137855" y="310570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</a:t>
            </a:r>
            <a:r>
              <a:rPr lang="en-US" altLang="zh-Han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rgbClr val="FF0000"/>
                </a:solidFill>
              </a:rPr>
              <a:t>*e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65F3F0-5D4D-134B-83E2-FF656570775A}"/>
              </a:ext>
            </a:extLst>
          </p:cNvPr>
          <p:cNvCxnSpPr>
            <a:cxnSpLocks/>
          </p:cNvCxnSpPr>
          <p:nvPr/>
        </p:nvCxnSpPr>
        <p:spPr>
          <a:xfrm flipH="1">
            <a:off x="1725466" y="3373905"/>
            <a:ext cx="412389" cy="202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8004A-5622-EE4D-99A8-5E26068B6FCD}"/>
              </a:ext>
            </a:extLst>
          </p:cNvPr>
          <p:cNvSpPr/>
          <p:nvPr/>
        </p:nvSpPr>
        <p:spPr>
          <a:xfrm>
            <a:off x="1261978" y="3576164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</a:t>
            </a:r>
            <a:r>
              <a:rPr lang="en-US" altLang="zh-Hans" dirty="0">
                <a:solidFill>
                  <a:srgbClr val="FF0000"/>
                </a:solidFill>
              </a:rPr>
              <a:t>pl</a:t>
            </a:r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E67B47-A1A3-6D46-B819-DAECA04B9A98}"/>
              </a:ext>
            </a:extLst>
          </p:cNvPr>
          <p:cNvCxnSpPr>
            <a:cxnSpLocks/>
          </p:cNvCxnSpPr>
          <p:nvPr/>
        </p:nvCxnSpPr>
        <p:spPr>
          <a:xfrm flipH="1">
            <a:off x="5299324" y="2771998"/>
            <a:ext cx="791901" cy="346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7EBEDD8-5A53-7E4D-9798-DEADEA7EA2D2}"/>
              </a:ext>
            </a:extLst>
          </p:cNvPr>
          <p:cNvSpPr/>
          <p:nvPr/>
        </p:nvSpPr>
        <p:spPr>
          <a:xfrm>
            <a:off x="4862621" y="314762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a*</a:t>
            </a:r>
            <a:r>
              <a:rPr lang="en-US" altLang="zh-Hans" dirty="0" err="1">
                <a:solidFill>
                  <a:srgbClr val="FF0000"/>
                </a:solidFill>
              </a:rPr>
              <a:t>p</a:t>
            </a:r>
            <a:r>
              <a:rPr lang="en-US" dirty="0" err="1">
                <a:solidFill>
                  <a:srgbClr val="FF0000"/>
                </a:solidFill>
              </a:rPr>
              <a:t>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56E90A-D933-C54B-82C9-05D79D825A5A}"/>
              </a:ext>
            </a:extLst>
          </p:cNvPr>
          <p:cNvCxnSpPr>
            <a:cxnSpLocks/>
          </p:cNvCxnSpPr>
          <p:nvPr/>
        </p:nvCxnSpPr>
        <p:spPr>
          <a:xfrm flipH="1">
            <a:off x="4470966" y="3448601"/>
            <a:ext cx="404384" cy="19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94B5B6B-ECB9-5044-A6FE-357D6E8E4FD3}"/>
              </a:ext>
            </a:extLst>
          </p:cNvPr>
          <p:cNvSpPr/>
          <p:nvPr/>
        </p:nvSpPr>
        <p:spPr>
          <a:xfrm>
            <a:off x="3994123" y="3642960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altLang="zh-Hans" dirty="0">
                <a:solidFill>
                  <a:srgbClr val="FF0000"/>
                </a:solidFill>
              </a:rPr>
              <a:t>pp</a:t>
            </a:r>
            <a:r>
              <a:rPr lang="en-US" dirty="0">
                <a:solidFill>
                  <a:srgbClr val="FF0000"/>
                </a:solidFill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2604558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6649F-F078-294D-B171-5FCC1911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0" y="339502"/>
            <a:ext cx="9144000" cy="14937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4D691-3595-0E4C-8111-7866936F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0" y="2211710"/>
            <a:ext cx="9144000" cy="14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49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A346B-30BD-F34F-9AFD-4806D944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518"/>
            <a:ext cx="9144000" cy="968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6B91F-8EA2-0441-AEF5-C7D8F87D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8" y="1851670"/>
            <a:ext cx="9144000" cy="28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39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7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F2B6D3-2397-C742-862D-EAD8370E840F}"/>
              </a:ext>
            </a:extLst>
          </p:cNvPr>
          <p:cNvSpPr/>
          <p:nvPr/>
        </p:nvSpPr>
        <p:spPr>
          <a:xfrm>
            <a:off x="1619672" y="1227262"/>
            <a:ext cx="6912768" cy="31362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4572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Variable length keys </a:t>
            </a:r>
          </a:p>
          <a:p>
            <a:pPr indent="-4572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The decision on what path to follow is taken based on potion of the key</a:t>
            </a:r>
          </a:p>
          <a:p>
            <a:pPr indent="-4572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Static environment, fast retrieval but large space overhead</a:t>
            </a:r>
          </a:p>
          <a:p>
            <a:pPr indent="-4572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</a:rPr>
              <a:t>Applications</a:t>
            </a:r>
            <a:r>
              <a:rPr lang="en-US" altLang="en-US" sz="2800" dirty="0"/>
              <a:t>:</a:t>
            </a:r>
          </a:p>
          <a:p>
            <a:pPr marL="914400" lvl="4" indent="-3429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dictionaries</a:t>
            </a:r>
          </a:p>
          <a:p>
            <a:pPr marL="914400" lvl="4" indent="-342900">
              <a:lnSpc>
                <a:spcPct val="8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text searching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C577A2-114A-0545-923B-11B07E94A1CE}"/>
              </a:ext>
            </a:extLst>
          </p:cNvPr>
          <p:cNvSpPr/>
          <p:nvPr/>
        </p:nvSpPr>
        <p:spPr>
          <a:xfrm>
            <a:off x="3563888" y="195486"/>
            <a:ext cx="16978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Tries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61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55A9289E-F6A5-F448-9036-BF75504B5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789206"/>
              </p:ext>
            </p:extLst>
          </p:nvPr>
        </p:nvGraphicFramePr>
        <p:xfrm>
          <a:off x="467544" y="267494"/>
          <a:ext cx="4572000" cy="431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7" name="VISIO" r:id="rId3" imgW="5359400" imgH="4857750" progId="Visio.Drawing.6">
                  <p:embed/>
                </p:oleObj>
              </mc:Choice>
              <mc:Fallback>
                <p:oleObj name="VISIO" r:id="rId3" imgW="5359400" imgH="4857750" progId="Visio.Drawing.6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1C5F609A-DDB6-5F40-98C4-5FAD5889E8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67494"/>
                        <a:ext cx="4572000" cy="431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31349B3-6C82-EF48-9E62-5DFE992DCBFD}"/>
              </a:ext>
            </a:extLst>
          </p:cNvPr>
          <p:cNvSpPr/>
          <p:nvPr/>
        </p:nvSpPr>
        <p:spPr>
          <a:xfrm>
            <a:off x="5003667" y="1059582"/>
            <a:ext cx="34804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@: word terminating symbol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@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 err="1">
                <a:solidFill>
                  <a:srgbClr val="FF0000"/>
                </a:solidFill>
              </a:rPr>
              <a:t>boolean</a:t>
            </a:r>
            <a:endParaRPr lang="en-US" altLang="zh-Hans" dirty="0">
              <a:solidFill>
                <a:srgbClr val="FF0000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altLang="en-US" dirty="0">
                <a:solidFill>
                  <a:srgbClr val="FF0000"/>
                </a:solidFill>
              </a:rPr>
              <a:t>@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pointer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to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word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Hans" dirty="0">
                <a:solidFill>
                  <a:srgbClr val="FF0000"/>
                </a:solidFill>
              </a:rPr>
              <a:t>every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node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contains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pointers</a:t>
            </a:r>
          </a:p>
          <a:p>
            <a:pPr algn="ctr"/>
            <a:r>
              <a:rPr lang="en-US" altLang="zh-Hans" dirty="0">
                <a:solidFill>
                  <a:srgbClr val="FF0000"/>
                </a:solidFill>
              </a:rPr>
              <a:t>to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passing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words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365B8-A9B1-5249-8236-629B2CB7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08" y="1491630"/>
            <a:ext cx="385316" cy="2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764E7A-B1FC-D74B-A389-A33BC636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93" y="0"/>
            <a:ext cx="4631014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1CD408-4275-0940-A9FC-8F2D318B5E5B}"/>
              </a:ext>
            </a:extLst>
          </p:cNvPr>
          <p:cNvSpPr/>
          <p:nvPr/>
        </p:nvSpPr>
        <p:spPr>
          <a:xfrm>
            <a:off x="4932040" y="123478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@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 err="1">
                <a:solidFill>
                  <a:srgbClr val="FF0000"/>
                </a:solidFill>
              </a:rPr>
              <a:t>boolean</a:t>
            </a:r>
            <a:endParaRPr lang="en-US" altLang="zh-Han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4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2CE243-019F-214D-8EE4-52A3415F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67494"/>
            <a:ext cx="5740400" cy="1968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6B374F-2F9C-914D-AFE0-9F842490D874}"/>
              </a:ext>
            </a:extLst>
          </p:cNvPr>
          <p:cNvSpPr/>
          <p:nvPr/>
        </p:nvSpPr>
        <p:spPr>
          <a:xfrm>
            <a:off x="6300192" y="267494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@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pointer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to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8BE27-50F6-7747-9B59-86974780A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43758"/>
            <a:ext cx="5435600" cy="1981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1AD5F5-6D02-F54B-B5A5-FA7693D1819D}"/>
              </a:ext>
            </a:extLst>
          </p:cNvPr>
          <p:cNvSpPr/>
          <p:nvPr/>
        </p:nvSpPr>
        <p:spPr>
          <a:xfrm>
            <a:off x="4455344" y="24997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every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node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contains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pointers</a:t>
            </a:r>
          </a:p>
          <a:p>
            <a:pPr algn="ctr"/>
            <a:r>
              <a:rPr lang="en-US" altLang="zh-Hans" dirty="0">
                <a:solidFill>
                  <a:srgbClr val="FF0000"/>
                </a:solidFill>
              </a:rPr>
              <a:t>to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passing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words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25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D770C-A822-2F4E-A3D9-9021B1A2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522"/>
            <a:ext cx="9144000" cy="37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16589</TotalTime>
  <Words>1583</Words>
  <Application>Microsoft Macintosh PowerPoint</Application>
  <PresentationFormat>On-screen Show (16:9)</PresentationFormat>
  <Paragraphs>719</Paragraphs>
  <Slides>47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微软雅黑</vt:lpstr>
      <vt:lpstr>宋体</vt:lpstr>
      <vt:lpstr>Arial</vt:lpstr>
      <vt:lpstr>Calibri</vt:lpstr>
      <vt:lpstr>Monaco</vt:lpstr>
      <vt:lpstr>Office 主题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1662</cp:revision>
  <dcterms:created xsi:type="dcterms:W3CDTF">2014-06-17T10:01:34Z</dcterms:created>
  <dcterms:modified xsi:type="dcterms:W3CDTF">2018-02-18T03:37:07Z</dcterms:modified>
</cp:coreProperties>
</file>